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60" r:id="rId8"/>
    <p:sldId id="261" r:id="rId9"/>
    <p:sldId id="262" r:id="rId10"/>
    <p:sldId id="263" r:id="rId11"/>
    <p:sldId id="25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53023-9FE8-4842-8708-F564A271C8B7}" v="17" dt="2022-10-11T06:29:26.468"/>
    <p1510:client id="{6DB79497-E5DF-4E51-B1CD-51C28578F83F}" v="14" dt="2022-10-11T13:39:24.073"/>
    <p1510:client id="{840553FA-8808-5EF5-1C48-3F75DAF97A6A}" v="139" dt="2022-10-11T14:22:09.346"/>
    <p1510:client id="{87C2B6C0-E3A0-43CD-2068-C6702234FF7C}" v="6" dt="2022-10-12T16:18:51.877"/>
    <p1510:client id="{A28B80B6-3380-3635-060B-3AF34C60FF8C}" v="56" dt="2022-10-11T14:37:27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FCAD1-A262-4C82-ACC4-306CACD89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FAA716-C6EB-406B-9D3F-13A54ACE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8F26E-B09F-44B1-810B-BCC1E08B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5365C-E4BD-43FD-AB21-D39FA292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F8F187-C83D-4241-B6F9-052E86B7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349A8-6ADF-48B4-9151-D2570AD1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9D241E-1344-4C25-BDB4-73E41E305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7182-1021-44D3-B00B-924C261F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4AF1EB-0995-4433-9EE8-D663996B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3AFC8-A107-4A2C-BE27-CE604512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B653B7-1B26-4D7B-A178-0A6E5D99F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74B53E-CE70-4521-AAD4-D305A14C3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0D607-5F0D-490F-917F-372750E8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6DB21-00CF-4FDD-B3CB-AC55CE77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00587-E256-4039-9D43-F3200A47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34AC-B040-4380-9C50-3ACC8539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D34C6-AD01-43AC-9F79-28825A36E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D257BC-24D9-44AE-B361-812A4D0A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801C7-8DC8-4971-AFC0-CC5F85AC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792A98-1FFC-4CF3-80E8-672BE097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6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60257-1E0F-4EEE-A697-0766AD25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B9650B-2DA1-49BF-B0B5-2BCD67DE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EB09C0-F7D0-4444-B3A2-1C8352F9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04975-0708-4317-88AA-4E2E8A86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C23C2-330A-4703-AFFD-4439B0F5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6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1D40B-C1A7-46B7-8AFC-74896217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85BA-2352-4A57-8ACE-476F20E33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07A6FB-ED5F-4D3E-96D8-2698A2CD8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C303BD-B451-4A9A-8856-F1F60ABF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88F6BE-B5B2-4802-9C3F-9CB07499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FD3604-D409-4B6D-812E-CC8E1AE3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AAD16-AF72-493E-B5FE-D9E04E3D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B15003-42FC-4480-A23B-6FC1B2338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60416A-7CB2-4B16-8206-211C1990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4AD4BD-6B02-4FCA-B975-FAFF5CE77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959062-0189-4D87-81D6-66DA14C7F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7FE991-8528-449D-81D5-6028FD17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182B6-CA32-4DF9-A55B-1DF0616E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9E8423-84A0-4FEA-9F14-4E552B55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87112-C36F-4BEE-AE3A-E0138C80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04704E-B5B4-4C04-AACD-D375821E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AEF1B2-7287-4DEB-87B3-9B10F491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3EF7A1-9B88-4986-8DC6-B106E351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9E567D-9A12-40B6-9FE0-C7521E55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3552AF-5763-478B-9D1D-7A568158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DB4FEA-E0B2-439E-AA34-4BF1B356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330BD-E4E5-403E-8D74-5F5ECA69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D343F-61DA-40B7-B648-1D24C716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083C07-5F60-4777-9FFE-8A1586AB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3380AD-D39C-4E7E-A5A7-67D7EA8D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C771DD-E839-4A36-9B8E-436D3BC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6C5582-ABF7-4D1D-9AF2-C1D2B1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6ACFC-328E-41CF-9C70-6B7600A8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700E6C-5FC1-4509-8B53-A6EA1FDCA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6E8727-78EB-4523-B389-447C28520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4A2092-C078-4F8F-A702-D2A6A34A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D5DFA2-8860-462C-8690-975019E9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CFF6D8-9BE2-42AD-B5CD-8E5F93AB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7A0DF-8EC7-428F-89FE-27B27E90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D7260C-B9D8-4899-84B2-D9FF3DF8B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2F5BAD-DE27-4FE4-A7CC-8576D1F35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D8A5-B234-4366-89CC-D05E3705C8C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4AEABD-4909-4390-818B-68BECFEC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C1A0BE-63CD-4BBA-AA8B-6D8101C2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F6D5-4A96-4818-A798-73F269EEE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swiming+capybara&amp;qpvt=swiming+capybara&amp;view=detail&amp;mid=F0B53361155B1B363359F0B53361155B1B363359&amp;&amp;FORM=VRDGAR&amp;ru=%2Fvideos%2Fsearch%3Fq%3Dswiming%2Bcapybara%26qpvt%3Dswiming%2Bcapybara%26FORM%3DVDRE" TargetMode="External"/><Relationship Id="rId3" Type="http://schemas.openxmlformats.org/officeDocument/2006/relationships/hyperlink" Target="https://www.bing.com/images/search?view=detailV2&amp;ccid=E6ia374F&amp;id=49BCB66207A67353B7E7E1A33767A7009D2EE5FD&amp;thid=OIP.E6ia374FqH0Still0A5YQwAAAA&amp;mediaurl=https%3a%2f%2fimg25.rajce.idnes.cz%2fd2502%2f14%2f14336%2f14336983_e254d46198a325c0f4f258ac60ed8a6b%2fimages%2fkaprobecn.jpg%3fver%3d0&amp;cdnurl=https%3a%2f%2fth.bing.com%2fth%2fid%2fR.13a89adfbe05a87d12b62965d00e5843%3frik%3d%252feUunQCnZzej4Q%26pid%3dImgRaw%26r%3d0&amp;exph=193&amp;expw=423&amp;q=KAPR&amp;simid=607986839242475373&amp;FORM=IRPRST&amp;ck=F10C5060D274A7D4C05896998021D98D&amp;selectedIndex=40&amp;ajaxhist=0&amp;ajaxserp=0" TargetMode="External"/><Relationship Id="rId7" Type="http://schemas.openxmlformats.org/officeDocument/2006/relationships/hyperlink" Target="https://www.bing.com/images/search?view=detailV2&amp;ccid=djlh%2by6I&amp;id=4E5ECFFF6046B6603BB10ED740CF64C7E899E079&amp;thid=OIP.djlh-y6I_kMKDqlPqBCfrgHaEC&amp;mediaurl=https%3a%2f%2firybarstvi.cz%2fwp-content%2fuploads%2f2020%2f11%2f56_sumec_velky-page-001-e1605545125271-1024x558.jpg&amp;cdnurl=https%3a%2f%2fth.bing.com%2fth%2fid%2fR.763961fb2e88fe430a0ea94fa8109fae%3frik%3deeCZ6Mdkz0DXDg%26pid%3dImgRaw%26r%3d0&amp;exph=558&amp;expw=1024&amp;q=sumec+velk%c3%bd&amp;simid=608050134187070373&amp;FORM=IRPRST&amp;ck=0BA62333EC43B7E4C3DB616D43024702&amp;selectedIndex=2&amp;ajaxhist=0&amp;ajaxserp=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gsiKqPmF8?feature=oembed" TargetMode="External"/><Relationship Id="rId6" Type="http://schemas.openxmlformats.org/officeDocument/2006/relationships/hyperlink" Target="https://cs.wikipedia.org/wiki/Sumec_velk%C3%BD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www.bing.com/images/search?view=detailV2&amp;ccid=q1bClT02&amp;id=3AABAE8422AC3A907FF84CC2616D1B7A2CE3CC03&amp;thid=OIP.q1bClT02vGcoL8kdwF5XagHaDl&amp;mediaurl=https%3A%2F%2Fwww.chovryb.cz%2FCms_Data%2FContents%2FChovryb%2FMedia%2FRyby%2Fkapr-obecny-kresba.jpg&amp;cdnurl=https%3A%2F%2Fth.bing.com%2Fth%2Fid%2FR.ab56c2953d36bc67282fc91dc05e576a%3Frik%3DA8zjLHobbWHCTA%26pid%3DImgRaw%26r%3D0&amp;exph=250&amp;expw=517&amp;q=kapr+obec%c3%bd+&amp;simid=607990099141806876&amp;form=IRPRST&amp;ck=6E3C54DBDE0992217BDD2EF9A7F77F0E&amp;selectedindex=1&amp;ajaxhist=0&amp;ajaxserp=0&amp;pivotparams=insightsToken%3Dccid_l5r%252BgslA*cp_7435237AF0447D23F556AAAC446EC041*mid_A6A7D54E1A06BC4ADF17EBC0068FA478C561BD69*simid_608042398953005186*thid_OIP.l5r-gslArAMPMEJq-IYOUAAAAA&amp;vt=0&amp;sim=11&amp;iss=VSI&amp;ajaxhist=0&amp;ajaxserp=0" TargetMode="External"/><Relationship Id="rId10" Type="http://schemas.openxmlformats.org/officeDocument/2006/relationships/hyperlink" Target="https://www.bing.com/images/search?view=detailV2&amp;ccid=FkzDKU0K&amp;id=D23D9243E9B055E20DF7D24BDFDB610FF4464E0B&amp;thid=OIP.FkzDKU0KLCDHec3tMDpFBQHaFi&amp;mediaurl=https%3a%2f%2fcdn.myshoptet.com%2fusr%2fwww.cerstveryby.cz%2fuser%2fshop%2fdetail_alt_1%2f2174-1_stika-obecna-kuchana-chlaz--vaz-1ks-x-cca-1-5kg.jpg%3f5ed407a2&amp;cdnurl=https%3a%2f%2fth.bing.com%2fth%2fid%2fR.164cc3294d0a2c20c779cded303a4505%3frik%3dC05G9A9h299L0g%26pid%3dImgRaw%26r%3d0&amp;exph=507&amp;expw=677&amp;q=%c5%a1tika+obecn%c3%a1&amp;simid=607995931709631508&amp;FORM=IRPRST&amp;ck=4C91406A87647209F782A6CD1D57A2F1&amp;selectedIndex=23&amp;ajaxhist=0&amp;ajaxserp=0" TargetMode="External"/><Relationship Id="rId4" Type="http://schemas.openxmlformats.org/officeDocument/2006/relationships/hyperlink" Target="https://www.bing.com/search?q=kapr+obec%C3%BD+wikiedie&amp;qs=n&amp;form=QBRE&amp;msbsrank=0_1__0&amp;sp=-1&amp;pq=kapr+obec%C3%BD+wikiedie&amp;sc=1-19&amp;sk=&amp;cvid=29B60E77B5A84F21916327399638D9C8&amp;ghsh=0&amp;ghacc=0&amp;ghpl=" TargetMode="External"/><Relationship Id="rId9" Type="http://schemas.openxmlformats.org/officeDocument/2006/relationships/hyperlink" Target="https://cs.wikipedia.org/wiki/%C5%A0tika_obecn%C3%A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yby na pobřeží">
            <a:extLst>
              <a:ext uri="{FF2B5EF4-FFF2-40B4-BE49-F238E27FC236}">
                <a16:creationId xmlns:a16="http://schemas.microsoft.com/office/drawing/2014/main" id="{142E9017-2E5B-D358-8BA5-E6AF3639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9C3403-CEE8-4DD0-8886-12C273CE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Sladkovodní zástupci ryb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3E3BAD-FF24-480C-9D06-F970689F4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617137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Lenka Ondračková</a:t>
            </a:r>
          </a:p>
          <a:p>
            <a:pPr algn="l"/>
            <a:r>
              <a:rPr lang="cs-CZ" sz="2000" dirty="0"/>
              <a:t>Tereza Doubravová</a:t>
            </a:r>
          </a:p>
          <a:p>
            <a:pPr algn="l"/>
            <a:r>
              <a:rPr lang="cs-CZ" sz="2000" dirty="0"/>
              <a:t>Adéla </a:t>
            </a:r>
            <a:r>
              <a:rPr lang="cs-CZ" sz="2000" dirty="0" err="1"/>
              <a:t>Krasulová</a:t>
            </a:r>
            <a:endParaRPr lang="cs-CZ" sz="2000" dirty="0"/>
          </a:p>
          <a:p>
            <a:pPr algn="l"/>
            <a:r>
              <a:rPr lang="cs-CZ" sz="2000" dirty="0"/>
              <a:t>Eliška Macurová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97E748D-5FB5-16F3-9F14-78D61318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8" y="560932"/>
            <a:ext cx="782485" cy="12372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10A6294-4B3B-74EC-F861-978D2C7FD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94" y="804071"/>
            <a:ext cx="1940792" cy="9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2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6FD2B106-31C7-446F-B4D3-C9EE8CEB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7678B8-0AAC-460B-8CDB-C43156BB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8A672-DEF9-4A1E-BF6B-3689903F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1" y="643468"/>
            <a:ext cx="5292727" cy="42428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ČESKÉ RYBY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D58D38-29AC-431E-BE72-C65B2197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1" y="5019676"/>
            <a:ext cx="5927654" cy="10667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Kapr, Karas, Okoun, Candát, Úhoř, Štika, Pstruh, Sumec</a:t>
            </a:r>
          </a:p>
        </p:txBody>
      </p:sp>
      <p:sp>
        <p:nvSpPr>
          <p:cNvPr id="114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Obrázek 5" descr="Obsah obrázku ryba, ostnoploutvé ryby&#10;&#10;Popis byl vytvořen automaticky">
            <a:extLst>
              <a:ext uri="{FF2B5EF4-FFF2-40B4-BE49-F238E27FC236}">
                <a16:creationId xmlns:a16="http://schemas.microsoft.com/office/drawing/2014/main" id="{25926D46-93A3-4E8E-A5EF-10085427B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4" y="2486908"/>
            <a:ext cx="3240000" cy="14823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2D9D742-6235-4FF7-1E17-BA71E4FD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80000">
            <a:off x="-292078" y="5707042"/>
            <a:ext cx="14192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0C9DB-DB50-45BE-8063-F3FF27F9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Kapr obecný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3DA38-511C-489E-8AAB-4EE26737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sladkovodní paprskoploutvá ryba z čeledi kaprovití</a:t>
            </a:r>
          </a:p>
          <a:p>
            <a:r>
              <a:rPr lang="cs-CZ" dirty="0"/>
              <a:t>patří mezi nejvýznamnější druhy využívané v akvakultuře</a:t>
            </a:r>
          </a:p>
          <a:p>
            <a:r>
              <a:rPr lang="cs-CZ" dirty="0"/>
              <a:t>pro ČR má velký hospodářský význam</a:t>
            </a:r>
          </a:p>
          <a:p>
            <a:r>
              <a:rPr lang="cs-CZ" dirty="0"/>
              <a:t>vědecký název: </a:t>
            </a:r>
            <a:r>
              <a:rPr lang="cs-CZ" dirty="0" err="1"/>
              <a:t>Cyprinus</a:t>
            </a:r>
            <a:r>
              <a:rPr lang="cs-CZ" dirty="0"/>
              <a:t> </a:t>
            </a:r>
            <a:r>
              <a:rPr lang="cs-CZ" dirty="0" err="1"/>
              <a:t>caprio</a:t>
            </a:r>
            <a:endParaRPr lang="cs-CZ" dirty="0"/>
          </a:p>
          <a:p>
            <a:r>
              <a:rPr lang="cs-CZ" dirty="0"/>
              <a:t>délka života až 20 let</a:t>
            </a:r>
          </a:p>
          <a:p>
            <a:pPr marL="0" indent="0">
              <a:buNone/>
            </a:pPr>
            <a:r>
              <a:rPr lang="cs-CZ" dirty="0"/>
              <a:t>NEJVĚTŠÍ KAPR- 50 kg</a:t>
            </a:r>
          </a:p>
          <a:p>
            <a:pPr marL="0" indent="0">
              <a:buNone/>
            </a:pPr>
            <a:r>
              <a:rPr lang="cs-CZ" dirty="0"/>
              <a:t>                           - 125 cm</a:t>
            </a:r>
          </a:p>
          <a:p>
            <a:pPr marL="0" indent="0">
              <a:buNone/>
            </a:pPr>
            <a:r>
              <a:rPr lang="cs-CZ" dirty="0"/>
              <a:t>                 ulovil: Tomáš Krist ( Maďarsko)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4483BE-81C7-4378-79DF-8F509916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557" y="3227386"/>
            <a:ext cx="4246323" cy="20467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344ACF-60A4-1177-0978-52923736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0000">
            <a:off x="-160359" y="115695"/>
            <a:ext cx="323198" cy="5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F296F-B012-08EB-2BC6-A5856CAB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Sumec velký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0EF8F-7248-BC7C-4D6F-327BA4A5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největší sladkovodní ryba v Evropě</a:t>
            </a:r>
          </a:p>
          <a:p>
            <a:r>
              <a:rPr lang="cs-CZ" dirty="0"/>
              <a:t>dožívá se 20-50 let</a:t>
            </a:r>
          </a:p>
          <a:p>
            <a:r>
              <a:rPr lang="cs-CZ" dirty="0"/>
              <a:t>dorůstá délky až 2,5m</a:t>
            </a:r>
          </a:p>
          <a:p>
            <a:r>
              <a:rPr lang="cs-CZ" dirty="0"/>
              <a:t>váha: 70-100kg</a:t>
            </a:r>
          </a:p>
          <a:p>
            <a:r>
              <a:rPr lang="cs-CZ" dirty="0"/>
              <a:t>okolo úst má dlouhé vousky</a:t>
            </a:r>
          </a:p>
          <a:p>
            <a:r>
              <a:rPr lang="cs-CZ" dirty="0"/>
              <a:t>vyskytuje se ve velkých řekách a přehradách</a:t>
            </a:r>
          </a:p>
          <a:p>
            <a:r>
              <a:rPr lang="cs-CZ" dirty="0"/>
              <a:t>ploutev hřbetní je nepatrná (malinká)</a:t>
            </a:r>
          </a:p>
          <a:p>
            <a:r>
              <a:rPr lang="cs-CZ" dirty="0"/>
              <a:t>řitní ploutev sahá až k ocasu</a:t>
            </a:r>
          </a:p>
          <a:p>
            <a:r>
              <a:rPr lang="cs-CZ" dirty="0"/>
              <a:t>loví po celém vodním sloupci, odpočívá při dně</a:t>
            </a:r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D6AD48-1773-B489-42CE-E76BAA66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1614971"/>
            <a:ext cx="4441371" cy="26374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5676677-029B-50BE-3DD4-4592CB42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">
            <a:off x="10883030" y="5930779"/>
            <a:ext cx="1542790" cy="11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282BB-FC85-BF53-A1A1-1C68A434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Štika obecná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27409-D76A-4484-0A86-E052B7E6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žije především v tekoucích vodách a rybnících</a:t>
            </a:r>
          </a:p>
          <a:p>
            <a:r>
              <a:rPr lang="cs-CZ" dirty="0"/>
              <a:t>protáhlé štíhlé tělo</a:t>
            </a:r>
          </a:p>
          <a:p>
            <a:r>
              <a:rPr lang="cs-CZ" dirty="0"/>
              <a:t>v tlamě má zuby směřující dozadu, kterými si přidržuje kořist</a:t>
            </a:r>
          </a:p>
          <a:p>
            <a:r>
              <a:rPr lang="cs-CZ" dirty="0"/>
              <a:t>ukrývá se pod vodními rostlinami a kořeny stromů</a:t>
            </a:r>
          </a:p>
          <a:p>
            <a:r>
              <a:rPr lang="cs-CZ" dirty="0"/>
              <a:t>odtud útočí na kořist rychlým výpadem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B0B0F9-A3E9-4498-323A-03546F9B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" t="25067" r="-658" b="17790"/>
          <a:stretch/>
        </p:blipFill>
        <p:spPr>
          <a:xfrm>
            <a:off x="6966857" y="3929517"/>
            <a:ext cx="4985685" cy="23018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78C28B6-89F6-EC55-1ED7-ADB8100D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-586285" y="5957736"/>
            <a:ext cx="1678487" cy="12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F771BD-0DAF-71C0-611A-7652ACDA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Pstruh potoční</a:t>
            </a: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AFF1BDBD-E9D2-CB88-D7DF-1E9C7D40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33" y="1563776"/>
            <a:ext cx="4457340" cy="46131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žije v čistých vodách horských a podhorských potoků</a:t>
            </a:r>
            <a:endParaRPr lang="cs-CZ" sz="2400" dirty="0">
              <a:cs typeface="Calibri"/>
            </a:endParaRPr>
          </a:p>
          <a:p>
            <a:r>
              <a:rPr lang="cs-CZ" sz="2400" dirty="0"/>
              <a:t>na bocích má dlouhé červené skvrny</a:t>
            </a:r>
            <a:endParaRPr lang="cs-CZ" sz="2400" dirty="0">
              <a:cs typeface="Calibri"/>
            </a:endParaRPr>
          </a:p>
          <a:p>
            <a:r>
              <a:rPr lang="cs-CZ" sz="2400" dirty="0"/>
              <a:t>malá tuková ploutvička za hřbetní ploutví je znakem všech lososovitých ryb</a:t>
            </a:r>
            <a:endParaRPr lang="cs-CZ" sz="2400" dirty="0">
              <a:ea typeface="Calibri" panose="020F0502020204030204"/>
              <a:cs typeface="Calibri"/>
            </a:endParaRPr>
          </a:p>
          <a:p>
            <a:r>
              <a:rPr lang="cs-CZ" sz="2400" dirty="0"/>
              <a:t>živí se především larvami vodního hmyzu a drobnými rybami</a:t>
            </a:r>
            <a:endParaRPr lang="cs-CZ" sz="2400" dirty="0">
              <a:cs typeface="Calibri"/>
            </a:endParaRPr>
          </a:p>
          <a:p>
            <a:r>
              <a:rPr lang="cs-CZ" sz="2400" dirty="0"/>
              <a:t>jeho maso patří k nejchutnějším</a:t>
            </a:r>
            <a:endParaRPr lang="cs-CZ" sz="2400" dirty="0">
              <a:cs typeface="Calibri"/>
            </a:endParaRPr>
          </a:p>
          <a:p>
            <a:endParaRPr lang="cs-CZ" sz="2000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5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A0BCCEC2-B695-B324-B40C-DA956441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17" y="2664903"/>
            <a:ext cx="6253212" cy="2344953"/>
          </a:xfrm>
          <a:prstGeom prst="rect">
            <a:avLst/>
          </a:prstGeom>
        </p:spPr>
      </p:pic>
      <p:grpSp>
        <p:nvGrpSpPr>
          <p:cNvPr id="27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6D7EA5A6-CE23-B302-BC0C-1F3BF2D3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729" y="6129786"/>
            <a:ext cx="1219200" cy="8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0D19-A104-44FA-8609-30858CEC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4" y="1007382"/>
            <a:ext cx="5469835" cy="1688961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Největší sladkovodní</a:t>
            </a:r>
            <a:r>
              <a:rPr lang="cs-CZ" sz="3600" u="sng" dirty="0"/>
              <a:t> </a:t>
            </a:r>
            <a:r>
              <a:rPr lang="cs-CZ" sz="3600" b="1" u="sng" dirty="0"/>
              <a:t>ryba </a:t>
            </a:r>
            <a:br>
              <a:rPr lang="cs-CZ" sz="3600" b="1" dirty="0"/>
            </a:br>
            <a:r>
              <a:rPr lang="cs-CZ" sz="3600" b="1" dirty="0"/>
              <a:t>- čínský </a:t>
            </a:r>
            <a:r>
              <a:rPr lang="cs-CZ" sz="3600" b="1" dirty="0" err="1"/>
              <a:t>Veslonos</a:t>
            </a: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sz="3600" b="1" dirty="0"/>
              <a:t>- </a:t>
            </a:r>
            <a:r>
              <a:rPr lang="cs-CZ" sz="3600" dirty="0"/>
              <a:t>7m dlouhý</a:t>
            </a:r>
            <a:br>
              <a:rPr lang="cs-CZ" sz="3600" dirty="0"/>
            </a:br>
            <a:r>
              <a:rPr lang="cs-CZ" sz="3600" dirty="0"/>
              <a:t>- váží kolem 1tuny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70E20ECA-630F-4D65-BBDD-E4CA5EB5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50" y="899473"/>
            <a:ext cx="4953827" cy="1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F967A1-698B-4ECB-B413-F9C752DA057E}"/>
              </a:ext>
            </a:extLst>
          </p:cNvPr>
          <p:cNvSpPr txBox="1"/>
          <p:nvPr/>
        </p:nvSpPr>
        <p:spPr>
          <a:xfrm>
            <a:off x="344911" y="3766076"/>
            <a:ext cx="563134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200" b="1" u="sng" dirty="0">
                <a:latin typeface="+mj-lt"/>
              </a:rPr>
              <a:t>Nejtěžší sladkovodní ryba </a:t>
            </a:r>
            <a:endParaRPr lang="cs-CZ" sz="3200" b="1" u="sng" dirty="0">
              <a:latin typeface="+mj-lt"/>
              <a:ea typeface="Calibri"/>
              <a:cs typeface="Calibri"/>
            </a:endParaRPr>
          </a:p>
          <a:p>
            <a:r>
              <a:rPr lang="cs-CZ" sz="3200" b="1" dirty="0">
                <a:latin typeface="+mj-lt"/>
              </a:rPr>
              <a:t>- Vyza velká</a:t>
            </a:r>
          </a:p>
          <a:p>
            <a:r>
              <a:rPr lang="cs-CZ" sz="3200" b="1" dirty="0">
                <a:latin typeface="+mj-lt"/>
              </a:rPr>
              <a:t>- </a:t>
            </a:r>
            <a:r>
              <a:rPr lang="cs-CZ" sz="3200" dirty="0">
                <a:latin typeface="+mj-lt"/>
              </a:rPr>
              <a:t>cca</a:t>
            </a:r>
            <a:r>
              <a:rPr lang="cs-CZ" sz="3200" b="1" dirty="0">
                <a:latin typeface="+mj-lt"/>
              </a:rPr>
              <a:t> </a:t>
            </a:r>
            <a:r>
              <a:rPr lang="cs-CZ" sz="3200" dirty="0">
                <a:latin typeface="+mj-lt"/>
              </a:rPr>
              <a:t>1000 kg </a:t>
            </a:r>
            <a:endParaRPr lang="cs-CZ" sz="3200" dirty="0">
              <a:latin typeface="+mj-lt"/>
              <a:ea typeface="Calibri"/>
              <a:cs typeface="Calibri"/>
            </a:endParaRPr>
          </a:p>
          <a:p>
            <a:r>
              <a:rPr lang="cs-CZ" sz="3200" dirty="0">
                <a:latin typeface="+mj-lt"/>
              </a:rPr>
              <a:t>- nejtěžší vážila 1571 kg</a:t>
            </a:r>
            <a:endParaRPr lang="cs-CZ" sz="3200" dirty="0">
              <a:latin typeface="+mj-lt"/>
              <a:ea typeface="Calibri"/>
              <a:cs typeface="Calibri"/>
            </a:endParaRPr>
          </a:p>
          <a:p>
            <a:endParaRPr lang="cs-CZ" sz="3200" dirty="0"/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A7AE664C-6563-4A73-91A4-D187DCF1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33" y="3360419"/>
            <a:ext cx="5343642" cy="30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59969E-E662-EE8A-5C34-2914D8583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000">
            <a:off x="-72872" y="6061945"/>
            <a:ext cx="761609" cy="11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5B60D-3608-4A78-9F1F-77208366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Odkazy :)))))))))))))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C41F6-8268-4055-BBF3-BB5DEA67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3"/>
              </a:rPr>
              <a:t>KAPR - Bing images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kapr obecý wikiedie - Hledat (bing.com)</a:t>
            </a:r>
          </a:p>
          <a:p>
            <a:r>
              <a:rPr lang="cs-CZ" dirty="0">
                <a:ea typeface="+mn-lt"/>
                <a:cs typeface="+mn-lt"/>
                <a:hlinkClick r:id="rId5"/>
              </a:rPr>
              <a:t>kapr obecý - Bing images</a:t>
            </a:r>
          </a:p>
          <a:p>
            <a:r>
              <a:rPr lang="cs-CZ" dirty="0">
                <a:ea typeface="+mn-lt"/>
                <a:cs typeface="+mn-lt"/>
                <a:hlinkClick r:id="rId6"/>
              </a:rPr>
              <a:t>Sumec velký – Wikipedie (wikipedia.org)</a:t>
            </a:r>
          </a:p>
          <a:p>
            <a:r>
              <a:rPr lang="cs-CZ" dirty="0">
                <a:ea typeface="+mn-lt"/>
                <a:cs typeface="+mn-lt"/>
                <a:hlinkClick r:id="rId7"/>
              </a:rPr>
              <a:t>sumec velký - Bing images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8"/>
              </a:rPr>
              <a:t>Capybara swimming in the pool - Bing video</a:t>
            </a:r>
          </a:p>
          <a:p>
            <a:r>
              <a:rPr lang="cs-CZ" dirty="0">
                <a:ea typeface="+mn-lt"/>
                <a:cs typeface="+mn-lt"/>
                <a:hlinkClick r:id="rId9"/>
              </a:rPr>
              <a:t>Štika obecná – Wikipedie (wikipedia.org)</a:t>
            </a:r>
          </a:p>
          <a:p>
            <a:r>
              <a:rPr lang="cs-CZ" dirty="0">
                <a:ea typeface="+mn-lt"/>
                <a:cs typeface="+mn-lt"/>
                <a:hlinkClick r:id="rId10"/>
              </a:rPr>
              <a:t>štika obecná - Bing images</a:t>
            </a:r>
            <a:endParaRPr lang="cs-CZ" dirty="0">
              <a:ea typeface="+mn-lt"/>
              <a:cs typeface="+mn-lt"/>
            </a:endParaRPr>
          </a:p>
        </p:txBody>
      </p:sp>
      <p:pic>
        <p:nvPicPr>
          <p:cNvPr id="4" name="Online Media 3" title="Capybara swimming underwater">
            <a:hlinkClick r:id="" action="ppaction://media"/>
            <a:extLst>
              <a:ext uri="{FF2B5EF4-FFF2-40B4-BE49-F238E27FC236}">
                <a16:creationId xmlns:a16="http://schemas.microsoft.com/office/drawing/2014/main" id="{A3F8E192-E9E1-C6E6-BB50-A9DCBB9A9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7693025" y="1647825"/>
            <a:ext cx="42830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Props1.xml><?xml version="1.0" encoding="utf-8"?>
<ds:datastoreItem xmlns:ds="http://schemas.openxmlformats.org/officeDocument/2006/customXml" ds:itemID="{2A6BF1C6-F2A2-4268-B8CD-BCFA098B3997}"/>
</file>

<file path=customXml/itemProps2.xml><?xml version="1.0" encoding="utf-8"?>
<ds:datastoreItem xmlns:ds="http://schemas.openxmlformats.org/officeDocument/2006/customXml" ds:itemID="{890DF3B0-213E-4C2C-9B78-D9EE5AF21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CA1E5F-8973-428D-AD26-B0C22ACAA47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5f9eedb5-da46-465a-89dc-97356f1b42d3"/>
    <ds:schemaRef ds:uri="4efbfefb-7efa-4c78-a6c8-92ed39aaa7f4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294</Words>
  <Application>Microsoft Office PowerPoint</Application>
  <PresentationFormat>Širokoúhlá obrazovka</PresentationFormat>
  <Paragraphs>52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Sladkovodní zástupci ryb</vt:lpstr>
      <vt:lpstr>ČESKÉ RYBY</vt:lpstr>
      <vt:lpstr>Kapr obecný </vt:lpstr>
      <vt:lpstr>Sumec velký</vt:lpstr>
      <vt:lpstr>Štika obecná</vt:lpstr>
      <vt:lpstr>Pstruh potoční</vt:lpstr>
      <vt:lpstr>Největší sladkovodní ryba  - čínský Veslonos  - 7m dlouhý - váží kolem 1tuny</vt:lpstr>
      <vt:lpstr>Odkazy :)))))))))))))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Sladkovodní zástupci ryb</dc:title>
  <dc:creator>Lenka Ondračková</dc:creator>
  <cp:lastModifiedBy>Markéta Bonková</cp:lastModifiedBy>
  <cp:revision>130</cp:revision>
  <dcterms:created xsi:type="dcterms:W3CDTF">2022-09-29T08:06:15Z</dcterms:created>
  <dcterms:modified xsi:type="dcterms:W3CDTF">2022-10-18T13:35:59Z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